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arlow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6XfvohlGMPUDGF9C8TRxYHQtg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bold.fntdata"/><Relationship Id="rId25" Type="http://schemas.openxmlformats.org/officeDocument/2006/relationships/font" Target="fonts/Barlow-regular.fntdata"/><Relationship Id="rId28" Type="http://schemas.openxmlformats.org/officeDocument/2006/relationships/font" Target="fonts/Barlow-boldItalic.fntdata"/><Relationship Id="rId27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Adaptive Learning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Analiza el desempeño de un estudiante en tiempo real y modifica los métodos de enseñanza y el plan de estudios en función de esos datos.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Ayuda a tener un compromiso personalizado y trata de adaptarse al individuo para una mejor educación.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Learning Analytics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Sugiere caminos que el estudiante debe tomar. Los estudiantes pueden obtener beneficios al recibir sugerencias sobre materiales y otras metodologías de aprendizaje de este software.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Conocer y anticiparse a las necesidades de los estudiantes. Esto ayuda a la facultad y a los padres a estar alerta y a tomar las medidas adecuadas. A través de esto, un estudiante puede recibir una mejor ayuda y puede trabajar en sus materias débiles.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se usa para calificar las tareas y exámenes de los estudiantes con mayor precisión que un humano. Aunque se requiere algún aporte de los humanos. 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d57fb8b6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dd57fb8b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9ef8b32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f59ef8b3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59ef8b32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f59ef8b3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9ef8b326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f59ef8b3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59ef8b326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f59ef8b3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59ef8b326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59ef8b3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1d7bd6d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1d7bd6d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9ef8b326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f59ef8b32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Adaptive Learning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Analiza el desempeño de un estudiante en tiempo real y modifica los métodos de enseñanza y el plan de estudios en función de esos datos.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Ayuda a tener un compromiso personalizado y trata de adaptarse al individuo para una mejor educación.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Learning Analytics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Sugiere caminos que el estudiante debe tomar. Los estudiantes pueden obtener beneficios al recibir sugerencias sobre materiales y otras metodologías de aprendizaje de este software.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Conocer y anticiparse a las necesidades de los estudiantes. Esto ayuda a la facultad y a los padres a estar alerta y a tomar las medidas adecuadas. A través de esto, un estudiante puede recibir una mejor ayuda y puede trabajar en sus materias débiles.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se usa para calificar las tareas y exámenes de los estudiantes con mayor precisión que un humano. Aunque se requiere algún aporte de los humanos. </a:t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Adaptive Learning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Analiza el desempeño de un estudiante en tiempo real y modifica los métodos de enseñanza y el plan de estudios en función de esos datos.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419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Ayuda a tener un compromiso personalizado y trata de adaptarse al individuo para una mejor educación.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rPr b="0" i="0" lang="es-419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rPr>
              <a:t>Learning Analytics</a:t>
            </a:r>
            <a:endParaRPr b="0" i="0">
              <a:solidFill>
                <a:srgbClr val="4444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Sugiere caminos que el estudiante debe tomar. Los estudiantes pueden obtener beneficios al recibir sugerencias sobre materiales y otras metodologías de aprendizaje de este software.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Conocer y anticiparse a las necesidades de los estudiantes. Esto ayuda a la facultad y a los padres a estar alerta y a tomar las medidas adecuadas. A través de esto, un estudiante puede recibir una mejor ayuda y puede trabajar en sus materias débiles.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se usa para calificar las tareas y exámenes de los estudiantes con mayor precisión que un humano. Aunque se requiere algún aporte de los humanos. </a:t>
            </a:r>
            <a:endParaRPr/>
          </a:p>
        </p:txBody>
      </p:sp>
      <p:sp>
        <p:nvSpPr>
          <p:cNvPr id="109" name="Google Shape;10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57fb8b6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dd57fb8b6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. </a:t>
            </a:r>
            <a:endParaRPr/>
          </a:p>
        </p:txBody>
      </p:sp>
      <p:sp>
        <p:nvSpPr>
          <p:cNvPr id="134" name="Google Shape;134;gdd57fb8b6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6ab78dfdf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6ab78dfdf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. </a:t>
            </a:r>
            <a:endParaRPr/>
          </a:p>
        </p:txBody>
      </p:sp>
      <p:sp>
        <p:nvSpPr>
          <p:cNvPr id="143" name="Google Shape;143;gf6ab78dfdf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title"/>
          </p:nvPr>
        </p:nvSpPr>
        <p:spPr>
          <a:xfrm>
            <a:off x="259555" y="259013"/>
            <a:ext cx="8588707" cy="320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100"/>
              <a:buFont typeface="Barlow"/>
              <a:buNone/>
              <a:defRPr b="1" sz="2100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body"/>
          </p:nvPr>
        </p:nvSpPr>
        <p:spPr>
          <a:xfrm>
            <a:off x="259555" y="664981"/>
            <a:ext cx="8588707" cy="529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2" type="body"/>
          </p:nvPr>
        </p:nvSpPr>
        <p:spPr>
          <a:xfrm>
            <a:off x="259555" y="4908369"/>
            <a:ext cx="8050027" cy="235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900"/>
              <a:buChar char="•"/>
              <a:defRPr sz="9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168967" y="4065199"/>
            <a:ext cx="6341164" cy="75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950" lIns="30950" spcFirstLastPara="1" rIns="30950" wrap="square" tIns="3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Trabajo Final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Curso: Optimización Industrial con computación </a:t>
            </a:r>
            <a:r>
              <a:rPr lang="es-419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evolutiva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Diplomado Aplicaciones de Inteligencia Artificial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798" y="3853640"/>
            <a:ext cx="2071688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jora de procesos: optimización de los procesos ya existentes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9144001" cy="377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d57fb8b6b_0_6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183" name="Google Shape;183;gdd57fb8b6b_0_6"/>
          <p:cNvSpPr txBox="1"/>
          <p:nvPr/>
        </p:nvSpPr>
        <p:spPr>
          <a:xfrm>
            <a:off x="441020" y="599896"/>
            <a:ext cx="22689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Mono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dd57fb8b6b_0_6"/>
          <p:cNvSpPr txBox="1"/>
          <p:nvPr/>
        </p:nvSpPr>
        <p:spPr>
          <a:xfrm>
            <a:off x="502300" y="1064875"/>
            <a:ext cx="578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El fitness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definido por: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Se le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dando el factor de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300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a la sumatoria de distancias con el objetivo de darle la misma importancia a cada componente.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Parámetros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seteados en la ejecución: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individuos: 100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Generaciones: 200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Iteraciones 10: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dd57fb8b6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50" y="1465075"/>
            <a:ext cx="69627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59ef8b326_0_2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191" name="Google Shape;191;gf59ef8b326_0_2"/>
          <p:cNvSpPr txBox="1"/>
          <p:nvPr/>
        </p:nvSpPr>
        <p:spPr>
          <a:xfrm>
            <a:off x="441020" y="5998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Mono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f59ef8b326_0_2"/>
          <p:cNvSpPr txBox="1"/>
          <p:nvPr/>
        </p:nvSpPr>
        <p:spPr>
          <a:xfrm>
            <a:off x="502300" y="10648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f59ef8b32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00" y="1020275"/>
            <a:ext cx="5330885" cy="3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f59ef8b326_0_2"/>
          <p:cNvSpPr txBox="1"/>
          <p:nvPr/>
        </p:nvSpPr>
        <p:spPr>
          <a:xfrm>
            <a:off x="6570025" y="1235650"/>
            <a:ext cx="25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Con el cruzamiento OnePoint se observa fitness promedio 290K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9ef8b326_0_10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200" name="Google Shape;200;gf59ef8b326_0_10"/>
          <p:cNvSpPr txBox="1"/>
          <p:nvPr/>
        </p:nvSpPr>
        <p:spPr>
          <a:xfrm>
            <a:off x="441020" y="5998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Mono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f59ef8b326_0_10"/>
          <p:cNvSpPr txBox="1"/>
          <p:nvPr/>
        </p:nvSpPr>
        <p:spPr>
          <a:xfrm>
            <a:off x="502300" y="10648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f59ef8b32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75" y="1020275"/>
            <a:ext cx="5163600" cy="329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f59ef8b326_0_10"/>
          <p:cNvSpPr txBox="1"/>
          <p:nvPr/>
        </p:nvSpPr>
        <p:spPr>
          <a:xfrm>
            <a:off x="6570025" y="1235650"/>
            <a:ext cx="252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Con el cruzamiento “Uniforme” se observa fitness promedio 300K, siendo las que muestran un mejor resultados las pruebas con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selección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“ruleta”.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No se muestra mayor variabilidad entre la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operación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y ratio de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permutación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A menor ratio de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permutación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se observa una convergencia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temprana.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9ef8b326_0_45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209" name="Google Shape;209;gf59ef8b326_0_45"/>
          <p:cNvSpPr txBox="1"/>
          <p:nvPr/>
        </p:nvSpPr>
        <p:spPr>
          <a:xfrm>
            <a:off x="441020" y="5998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Mono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f59ef8b326_0_45"/>
          <p:cNvSpPr txBox="1"/>
          <p:nvPr/>
        </p:nvSpPr>
        <p:spPr>
          <a:xfrm>
            <a:off x="513650" y="4293725"/>
            <a:ext cx="756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La solución con mayor fitness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representada por las locaciones “amarillas”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observándose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una distribución en los Conos Norte/Sur/Este de Lima cumpliendo con el objetivo de maximizar distancia y la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elección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las locaciones con mayor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población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a 500m que se encuentran en “Miraflores”.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f59ef8b32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89" y="1025388"/>
            <a:ext cx="5521212" cy="32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59ef8b326_0_20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217" name="Google Shape;217;gf59ef8b326_0_20"/>
          <p:cNvSpPr txBox="1"/>
          <p:nvPr/>
        </p:nvSpPr>
        <p:spPr>
          <a:xfrm>
            <a:off x="441020" y="5998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ultiobjetivo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f59ef8b326_0_20"/>
          <p:cNvSpPr txBox="1"/>
          <p:nvPr/>
        </p:nvSpPr>
        <p:spPr>
          <a:xfrm>
            <a:off x="502300" y="955400"/>
            <a:ext cx="5786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El fitness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definido por: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Parámetros seteados en la ejecución: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Número de individuos: 100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Generaciones: 200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Iteraciones :10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f59ef8b32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1315950"/>
            <a:ext cx="6069250" cy="2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9ef8b326_0_27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225" name="Google Shape;225;gf59ef8b326_0_27"/>
          <p:cNvSpPr txBox="1"/>
          <p:nvPr/>
        </p:nvSpPr>
        <p:spPr>
          <a:xfrm>
            <a:off x="441020" y="5998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ulti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f59ef8b32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75" y="1488425"/>
            <a:ext cx="32766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f59ef8b326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00" y="1350025"/>
            <a:ext cx="4639899" cy="244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f59ef8b326_0_27"/>
          <p:cNvSpPr txBox="1"/>
          <p:nvPr/>
        </p:nvSpPr>
        <p:spPr>
          <a:xfrm>
            <a:off x="909370" y="3987521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ulti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1d7bd6dc5_0_9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0"/>
              <a:buFont typeface="Arial"/>
              <a:buNone/>
            </a:pPr>
            <a:r>
              <a:rPr lang="es-419"/>
              <a:t>Experimentación y 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f1d7bd6dc5_0_9"/>
          <p:cNvSpPr txBox="1"/>
          <p:nvPr>
            <p:ph idx="1" type="body"/>
          </p:nvPr>
        </p:nvSpPr>
        <p:spPr>
          <a:xfrm>
            <a:off x="259553" y="664975"/>
            <a:ext cx="3067200" cy="52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419"/>
              <a:t>Población inicial</a:t>
            </a:r>
            <a:endParaRPr b="1"/>
          </a:p>
        </p:txBody>
      </p:sp>
      <p:sp>
        <p:nvSpPr>
          <p:cNvPr id="235" name="Google Shape;235;gf1d7bd6dc5_0_9"/>
          <p:cNvSpPr txBox="1"/>
          <p:nvPr>
            <p:ph idx="2" type="body"/>
          </p:nvPr>
        </p:nvSpPr>
        <p:spPr>
          <a:xfrm>
            <a:off x="259555" y="4908369"/>
            <a:ext cx="8049900" cy="23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f1d7bd6dc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04" y="1181788"/>
            <a:ext cx="4430046" cy="3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f1d7bd6dc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25" y="1193869"/>
            <a:ext cx="306705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f1d7bd6dc5_0_9"/>
          <p:cNvSpPr txBox="1"/>
          <p:nvPr>
            <p:ph idx="1" type="body"/>
          </p:nvPr>
        </p:nvSpPr>
        <p:spPr>
          <a:xfrm>
            <a:off x="4165303" y="579725"/>
            <a:ext cx="3067200" cy="52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419"/>
              <a:t>Población Final y su fitness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9ef8b326_0_35"/>
          <p:cNvSpPr txBox="1"/>
          <p:nvPr>
            <p:ph type="title"/>
          </p:nvPr>
        </p:nvSpPr>
        <p:spPr>
          <a:xfrm>
            <a:off x="259555" y="259013"/>
            <a:ext cx="858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-419"/>
              <a:t>Experimentación y Resultados</a:t>
            </a:r>
            <a:endParaRPr/>
          </a:p>
        </p:txBody>
      </p:sp>
      <p:sp>
        <p:nvSpPr>
          <p:cNvPr id="244" name="Google Shape;244;gf59ef8b326_0_35"/>
          <p:cNvSpPr txBox="1"/>
          <p:nvPr/>
        </p:nvSpPr>
        <p:spPr>
          <a:xfrm>
            <a:off x="288620" y="828496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M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ulti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f59ef8b326_0_35"/>
          <p:cNvSpPr txBox="1"/>
          <p:nvPr/>
        </p:nvSpPr>
        <p:spPr>
          <a:xfrm>
            <a:off x="349900" y="1293475"/>
            <a:ext cx="31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Múltiples fronteras de Pareto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f59ef8b32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50" y="1758450"/>
            <a:ext cx="4491275" cy="25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f59ef8b326_0_35"/>
          <p:cNvSpPr txBox="1"/>
          <p:nvPr/>
        </p:nvSpPr>
        <p:spPr>
          <a:xfrm>
            <a:off x="5108525" y="1185775"/>
            <a:ext cx="33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Solución Monobjetivo y una frontera de Pareto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f59ef8b32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150" y="1833950"/>
            <a:ext cx="3774050" cy="2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f59ef8b326_0_35"/>
          <p:cNvSpPr txBox="1"/>
          <p:nvPr/>
        </p:nvSpPr>
        <p:spPr>
          <a:xfrm>
            <a:off x="5374675" y="4281325"/>
            <a:ext cx="33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Cada punto es una posible solución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f59ef8b326_0_35"/>
          <p:cNvSpPr txBox="1"/>
          <p:nvPr/>
        </p:nvSpPr>
        <p:spPr>
          <a:xfrm>
            <a:off x="493075" y="4346100"/>
            <a:ext cx="44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Las  fronteras de pareto convergen de forma similar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27180" y="944218"/>
            <a:ext cx="5044843" cy="1361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Experimentación y resultados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 y próximos pasos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oronavirus (COVID-19) en Perú | Gobierno del Perú" id="258" name="Google Shape;258;p26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ritmos Genéticos en Inteligencia Artificial. Parte I: Introducción –  SoldAI"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291" y="328850"/>
            <a:ext cx="3680709" cy="22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/>
          <p:nvPr/>
        </p:nvSpPr>
        <p:spPr>
          <a:xfrm>
            <a:off x="227174" y="335575"/>
            <a:ext cx="250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Conclusiones:</a:t>
            </a:r>
            <a:endParaRPr b="1" i="0" sz="2400" u="none" cap="none" strike="noStrike">
              <a:solidFill>
                <a:srgbClr val="7F7F7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340912" y="1097864"/>
            <a:ext cx="84621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➢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Dada la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restricción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del problema, “Se necesita exactamente 10 locaciones” las operaciones “cruzamiento onepoint” muestran bajos resultados porque no aseguran que los hijos generados tengan exactamente 10 bits encendidos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Próximos pasos: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Probar con nuevos algoritmos de cruzamiento que aseguren mantener los 10 bits encendidos.</a:t>
            </a:r>
            <a:endParaRPr/>
          </a:p>
          <a:p>
            <a:pPr indent="-285750" lvl="0" marL="425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227172" y="335575"/>
            <a:ext cx="448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Miembros del Equipo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Un hombre con una camisa roja&#10;&#10;Descripción generada automáticamente"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86" y="1566582"/>
            <a:ext cx="1406244" cy="210635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0" y="3780484"/>
            <a:ext cx="255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Cristhian Castro Chávez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Ing. de Telecomunicaciones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2545" l="-3680" r="3680" t="2097"/>
          <a:stretch/>
        </p:blipFill>
        <p:spPr>
          <a:xfrm>
            <a:off x="2383026" y="1584249"/>
            <a:ext cx="1581494" cy="20609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1" name="Google Shape;101;p2"/>
          <p:cNvSpPr txBox="1"/>
          <p:nvPr/>
        </p:nvSpPr>
        <p:spPr>
          <a:xfrm>
            <a:off x="1944662" y="3780484"/>
            <a:ext cx="255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Hans Amaro Robladillo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Ing. de Sistemas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13904" r="29008" t="2543"/>
          <a:stretch/>
        </p:blipFill>
        <p:spPr>
          <a:xfrm>
            <a:off x="4613963" y="1566594"/>
            <a:ext cx="1645090" cy="210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4541838" y="3722734"/>
            <a:ext cx="21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Juan Acevedo Zanabria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Ing. Mecatrónico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1245" l="6258" r="3291" t="15191"/>
          <a:stretch/>
        </p:blipFill>
        <p:spPr>
          <a:xfrm>
            <a:off x="6746050" y="1594920"/>
            <a:ext cx="1763218" cy="210924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5" name="Google Shape;105;p2"/>
          <p:cNvSpPr txBox="1"/>
          <p:nvPr/>
        </p:nvSpPr>
        <p:spPr>
          <a:xfrm>
            <a:off x="6694638" y="3780484"/>
            <a:ext cx="21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Renzo Salazar Carazas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Lic. Computación Científica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227180" y="944218"/>
            <a:ext cx="5044843" cy="1361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Experimentación y resultados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pasos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oronavirus (COVID-19) en Perú | Gobierno del Perú" id="113" name="Google Shape;113;p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ritmos Genéticos en Inteligencia Artificial. Parte I: Introducción –  SoldAI"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291" y="328850"/>
            <a:ext cx="3680709" cy="22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227180" y="335564"/>
            <a:ext cx="379397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Introducción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331525" y="1035000"/>
            <a:ext cx="836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En el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ámbito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industrial los recursos son limitados por lo que existe la constante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búsqueda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maximizar los beneficios bajos dichos recursos limitados.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Los algoritmos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genéticos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permiten resolver problemas de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 restringida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utilizando el principio darwiniano de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reproducción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y supervivencia del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apto.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El presente caso consta de una cadena de supermercados que desea implementar locaciones en Lima,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Perú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con el objetivo de maximizar la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población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objetivo (a 500m de cada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locación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) y maximizar la distancia entre cada par de locaciones, pero bajo la limitante de que solo tiene presupuesto para 10 de las 60 locaciones disponibles.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227180" y="944218"/>
            <a:ext cx="5044843" cy="1361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Experimentación y resultados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pasos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oronavirus (COVID-19) en Perú | Gobierno del Perú" id="129" name="Google Shape;129;p23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ritmos Genéticos en Inteligencia Artificial. Parte I: Introducción –  SoldAI"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291" y="328850"/>
            <a:ext cx="3680709" cy="22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d57fb8b6b_1_0"/>
          <p:cNvSpPr txBox="1"/>
          <p:nvPr/>
        </p:nvSpPr>
        <p:spPr>
          <a:xfrm>
            <a:off x="227180" y="335564"/>
            <a:ext cx="37941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Metodología</a:t>
            </a:r>
            <a:endParaRPr/>
          </a:p>
        </p:txBody>
      </p:sp>
      <p:pic>
        <p:nvPicPr>
          <p:cNvPr id="137" name="Google Shape;137;gdd57fb8b6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974750"/>
            <a:ext cx="6274849" cy="3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dd57fb8b6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25" y="2333250"/>
            <a:ext cx="2433774" cy="9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dd57fb8b6b_1_0"/>
          <p:cNvSpPr txBox="1"/>
          <p:nvPr/>
        </p:nvSpPr>
        <p:spPr>
          <a:xfrm>
            <a:off x="548063" y="179400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Codificación Binaria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ab78dfdf_1_7"/>
          <p:cNvSpPr txBox="1"/>
          <p:nvPr/>
        </p:nvSpPr>
        <p:spPr>
          <a:xfrm>
            <a:off x="227180" y="335564"/>
            <a:ext cx="379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Metodología</a:t>
            </a:r>
            <a:endParaRPr/>
          </a:p>
        </p:txBody>
      </p:sp>
      <p:sp>
        <p:nvSpPr>
          <p:cNvPr id="146" name="Google Shape;146;gf6ab78dfdf_1_7"/>
          <p:cNvSpPr txBox="1"/>
          <p:nvPr/>
        </p:nvSpPr>
        <p:spPr>
          <a:xfrm>
            <a:off x="596800" y="871700"/>
            <a:ext cx="226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Decodificación Binaria.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Operadores de Mutación: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 Flip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MultiFlip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f6ab78dfdf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406" y="1975271"/>
            <a:ext cx="3064670" cy="11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f6ab78dfdf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7412" y="3227330"/>
            <a:ext cx="3064671" cy="107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f6ab78dfdf_1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362" y="1285901"/>
            <a:ext cx="12573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f6ab78dfdf_1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6512" y="2771839"/>
            <a:ext cx="12001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f6ab78dfdf_1_7"/>
          <p:cNvCxnSpPr/>
          <p:nvPr/>
        </p:nvCxnSpPr>
        <p:spPr>
          <a:xfrm>
            <a:off x="6894286" y="1718070"/>
            <a:ext cx="326700" cy="2775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" name="Google Shape;152;gf6ab78dfdf_1_7"/>
          <p:cNvCxnSpPr/>
          <p:nvPr/>
        </p:nvCxnSpPr>
        <p:spPr>
          <a:xfrm>
            <a:off x="6986587" y="3119469"/>
            <a:ext cx="326700" cy="2775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gf6ab78dfdf_1_7"/>
          <p:cNvCxnSpPr/>
          <p:nvPr/>
        </p:nvCxnSpPr>
        <p:spPr>
          <a:xfrm flipH="1">
            <a:off x="6713013" y="3101869"/>
            <a:ext cx="157800" cy="2952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" name="Google Shape;154;gf6ab78dfdf_1_7"/>
          <p:cNvCxnSpPr/>
          <p:nvPr/>
        </p:nvCxnSpPr>
        <p:spPr>
          <a:xfrm>
            <a:off x="6713083" y="3101869"/>
            <a:ext cx="181200" cy="2952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gf6ab78dfdf_1_7"/>
          <p:cNvCxnSpPr/>
          <p:nvPr/>
        </p:nvCxnSpPr>
        <p:spPr>
          <a:xfrm flipH="1">
            <a:off x="7051156" y="3097102"/>
            <a:ext cx="157800" cy="2952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gf6ab78dfdf_1_7"/>
          <p:cNvCxnSpPr/>
          <p:nvPr/>
        </p:nvCxnSpPr>
        <p:spPr>
          <a:xfrm flipH="1">
            <a:off x="6884356" y="1718070"/>
            <a:ext cx="324600" cy="2904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7" name="Google Shape;157;gf6ab78dfdf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225" y="475075"/>
            <a:ext cx="3379051" cy="1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227180" y="335564"/>
            <a:ext cx="37941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Metodología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596800" y="871700"/>
            <a:ext cx="2268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Cruzamiento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Onepoint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Uniform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Selección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Torneo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900" y="779491"/>
            <a:ext cx="6278300" cy="97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5383" y="1690829"/>
            <a:ext cx="6221817" cy="11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6309" y="3154615"/>
            <a:ext cx="3346962" cy="12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3271" y="2928376"/>
            <a:ext cx="3620729" cy="150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05C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i="0" sz="2400" u="none" cap="none" strike="noStrike">
              <a:solidFill>
                <a:srgbClr val="005C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27180" y="944218"/>
            <a:ext cx="5044843" cy="1361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Experimentación y resultados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100"/>
              <a:buFont typeface="Calibri"/>
              <a:buAutoNum type="arabicPeriod"/>
            </a:pPr>
            <a:r>
              <a:rPr b="0"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pasos</a:t>
            </a:r>
            <a:endParaRPr b="0" i="0" sz="2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oronavirus (COVID-19) en Perú | Gobierno del Perú" id="176" name="Google Shape;176;p25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ritmos Genéticos en Inteligencia Artificial. Parte I: Introducción –  SoldAI"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291" y="328850"/>
            <a:ext cx="3680709" cy="22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 Jefreyn Amaro</dc:creator>
</cp:coreProperties>
</file>